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25"/>
  </p:notesMasterIdLst>
  <p:handoutMasterIdLst>
    <p:handoutMasterId r:id="rId26"/>
  </p:handoutMasterIdLst>
  <p:sldIdLst>
    <p:sldId id="268" r:id="rId2"/>
    <p:sldId id="302" r:id="rId3"/>
    <p:sldId id="295" r:id="rId4"/>
    <p:sldId id="299" r:id="rId5"/>
    <p:sldId id="287" r:id="rId6"/>
    <p:sldId id="292" r:id="rId7"/>
    <p:sldId id="288" r:id="rId8"/>
    <p:sldId id="293" r:id="rId9"/>
    <p:sldId id="294" r:id="rId10"/>
    <p:sldId id="283" r:id="rId11"/>
    <p:sldId id="284" r:id="rId12"/>
    <p:sldId id="289" r:id="rId13"/>
    <p:sldId id="286" r:id="rId14"/>
    <p:sldId id="279" r:id="rId15"/>
    <p:sldId id="280" r:id="rId16"/>
    <p:sldId id="282" r:id="rId17"/>
    <p:sldId id="270" r:id="rId18"/>
    <p:sldId id="297" r:id="rId19"/>
    <p:sldId id="296" r:id="rId20"/>
    <p:sldId id="300" r:id="rId21"/>
    <p:sldId id="298" r:id="rId22"/>
    <p:sldId id="303" r:id="rId23"/>
    <p:sldId id="301" r:id="rId2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3" d="100"/>
          <a:sy n="113" d="100"/>
        </p:scale>
        <p:origin x="510" y="10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4/30/2020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4/30/2020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65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25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51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65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2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39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12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9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3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4/30/2020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63DF0-FDDF-4143-9D8C-6AF41892E174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5C6E67D0-0200-42BE-A0B2-78C70FBBB312}" type="datetime1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JkKs7blk6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xCe2m0kiS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uutiset/osasto/news/finland_closes_schools_declares_state_of_emergency_over_coronavirus/1126006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fmFIEh2Qj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teacher-network/2017/aug/09/worlds-best-school-system-trust-teachers-education-finlan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teacher-network/2017/aug/09/worlds-best-school-system-trust-teachers-education-finlan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Schools in Finland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Leadership| Chris Bauman| #1107614005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54452" y="5733256"/>
            <a:ext cx="6408712" cy="369332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>
                <a:hlinkClick r:id="rId3"/>
              </a:rPr>
              <a:t>Principal’s review : 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youtu.be/mJkKs7blk6U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In Finland, principals </a:t>
            </a:r>
            <a:r>
              <a:rPr lang="en-US" sz="3600" dirty="0"/>
              <a:t>are responsible not only for their own schools but also for their districts.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There </a:t>
            </a:r>
            <a:r>
              <a:rPr lang="en-US" sz="3600" dirty="0"/>
              <a:t>is shared management and supervision as well as evaluation and development of education planning.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8468" y="548680"/>
            <a:ext cx="5040560" cy="646331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Distributed Leadership</a:t>
            </a:r>
          </a:p>
        </p:txBody>
      </p:sp>
    </p:spTree>
    <p:extLst>
      <p:ext uri="{BB962C8B-B14F-4D97-AF65-F5344CB8AC3E}">
        <p14:creationId xmlns:p14="http://schemas.microsoft.com/office/powerpoint/2010/main" val="299345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Aim – To become more successful and more </a:t>
            </a:r>
            <a:r>
              <a:rPr lang="en-US" sz="3600" dirty="0" err="1" smtClean="0"/>
              <a:t>scaleable</a:t>
            </a:r>
            <a:r>
              <a:rPr lang="en-US" sz="3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7860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School leaders step beyond the boundaries of a school to influence the environment…..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is environment?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278988" y="5661248"/>
            <a:ext cx="720080" cy="369332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p74</a:t>
            </a:r>
          </a:p>
        </p:txBody>
      </p:sp>
    </p:spTree>
    <p:extLst>
      <p:ext uri="{BB962C8B-B14F-4D97-AF65-F5344CB8AC3E}">
        <p14:creationId xmlns:p14="http://schemas.microsoft.com/office/powerpoint/2010/main" val="26721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Effective </a:t>
            </a:r>
            <a:r>
              <a:rPr lang="en-US" sz="3600" dirty="0" smtClean="0"/>
              <a:t>networked organisations </a:t>
            </a:r>
            <a:r>
              <a:rPr lang="en-US" sz="3600" dirty="0"/>
              <a:t>are able to learn continuously, not just as an aggregation of individuals, but also collectively as a group.</a:t>
            </a:r>
          </a:p>
        </p:txBody>
      </p:sp>
    </p:spTree>
    <p:extLst>
      <p:ext uri="{BB962C8B-B14F-4D97-AF65-F5344CB8AC3E}">
        <p14:creationId xmlns:p14="http://schemas.microsoft.com/office/powerpoint/2010/main" val="319331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Sustaining communities of schools: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Schools need to work together in a co-operative way, with a collective and distinctive vision, are </a:t>
            </a:r>
            <a:r>
              <a:rPr lang="en-US" sz="3600" dirty="0"/>
              <a:t>managed in terms of resource allocation and </a:t>
            </a:r>
            <a:r>
              <a:rPr lang="en-US" sz="3600" dirty="0" smtClean="0"/>
              <a:t>infrastructure.</a:t>
            </a:r>
          </a:p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But the government leadership hasn’t been strong, so progress is slow.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2074140" y="3028601"/>
            <a:ext cx="5688632" cy="584775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 process rather than an event</a:t>
            </a:r>
          </a:p>
        </p:txBody>
      </p:sp>
    </p:spTree>
    <p:extLst>
      <p:ext uri="{BB962C8B-B14F-4D97-AF65-F5344CB8AC3E}">
        <p14:creationId xmlns:p14="http://schemas.microsoft.com/office/powerpoint/2010/main" val="147549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towards co-operation: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urrently though the </a:t>
            </a:r>
            <a:r>
              <a:rPr lang="en-US" sz="3600" dirty="0"/>
              <a:t>government </a:t>
            </a:r>
            <a:r>
              <a:rPr lang="en-US" sz="3600" dirty="0" smtClean="0"/>
              <a:t>still seems </a:t>
            </a:r>
            <a:r>
              <a:rPr lang="en-US" sz="3600" dirty="0"/>
              <a:t>to support both competition and co-operation between </a:t>
            </a:r>
            <a:r>
              <a:rPr lang="en-US" sz="3600" dirty="0" smtClean="0"/>
              <a:t>schools…. This needs to be clearer.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491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leadership training and support: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</a:t>
            </a:r>
            <a:r>
              <a:rPr lang="en-US" sz="4000" dirty="0" smtClean="0"/>
              <a:t>ommunities require training and support to be successful.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79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practice: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It </a:t>
            </a:r>
            <a:r>
              <a:rPr lang="en-US" sz="4800" dirty="0"/>
              <a:t>is </a:t>
            </a:r>
            <a:r>
              <a:rPr lang="en-US" sz="4800" dirty="0" smtClean="0"/>
              <a:t>essential </a:t>
            </a:r>
            <a:r>
              <a:rPr lang="en-US" sz="4800" dirty="0"/>
              <a:t>to define, share and disseminate good </a:t>
            </a:r>
            <a:r>
              <a:rPr lang="en-US" sz="4800" dirty="0" smtClean="0"/>
              <a:t>practices</a:t>
            </a:r>
            <a:endParaRPr lang="en-US" sz="4800" dirty="0"/>
          </a:p>
        </p:txBody>
      </p:sp>
      <p:sp>
        <p:nvSpPr>
          <p:cNvPr id="4" name="Text Placeholder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09836" y="5125411"/>
            <a:ext cx="9865096" cy="954107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 smtClean="0"/>
              <a:t>What is something that Taiwan does well?</a:t>
            </a:r>
          </a:p>
          <a:p>
            <a:r>
              <a:rPr lang="en-US" sz="2800" dirty="0" smtClean="0"/>
              <a:t>Can you think of an area where Taiwan needs to improve?</a:t>
            </a: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Declining </a:t>
            </a:r>
            <a:r>
              <a:rPr lang="en-US" dirty="0" smtClean="0"/>
              <a:t>enrolments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Declining </a:t>
            </a:r>
            <a:r>
              <a:rPr lang="en-US" dirty="0" smtClean="0"/>
              <a:t>resources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Increased attention to special educational needs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More emphasis on integrating educational provision with health and social services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Self evaluation and auditing responsibilities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Continued emphasis among principals on their teaching contributions as well as on their increased leadership responsibilities.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62964" y="5800618"/>
            <a:ext cx="648072" cy="369332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P89</a:t>
            </a:r>
          </a:p>
        </p:txBody>
      </p:sp>
    </p:spTree>
    <p:extLst>
      <p:ext uri="{BB962C8B-B14F-4D97-AF65-F5344CB8AC3E}">
        <p14:creationId xmlns:p14="http://schemas.microsoft.com/office/powerpoint/2010/main" val="185248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No quick intervention practices if the system is to fail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youtu.be/7xCe2m0kiSg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5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Pedagogical leadership for learning may need to become more informed by </a:t>
            </a:r>
            <a:r>
              <a:rPr lang="en-US" dirty="0" smtClean="0"/>
              <a:t>research</a:t>
            </a:r>
          </a:p>
          <a:p>
            <a:r>
              <a:rPr lang="en-US" dirty="0" smtClean="0"/>
              <a:t>More clearly defined roles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Leadership succession </a:t>
            </a:r>
            <a:r>
              <a:rPr lang="en-US" dirty="0" smtClean="0"/>
              <a:t>- national </a:t>
            </a:r>
            <a:r>
              <a:rPr lang="en-US" dirty="0"/>
              <a:t>strategy </a:t>
            </a:r>
            <a:r>
              <a:rPr lang="en-US" dirty="0" smtClean="0"/>
              <a:t>and possibly mentorship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Distributed leadership can lighten the load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System </a:t>
            </a:r>
            <a:r>
              <a:rPr lang="en-US" dirty="0" smtClean="0"/>
              <a:t>leadership to </a:t>
            </a:r>
            <a:r>
              <a:rPr lang="en-US" dirty="0"/>
              <a:t>share common resources and to help, support and learn from each other, as they learn to lead together. Such system leadership is a relatively new departure in Finland and the subject of the next section. </a:t>
            </a:r>
          </a:p>
        </p:txBody>
      </p:sp>
    </p:spTree>
    <p:extLst>
      <p:ext uri="{BB962C8B-B14F-4D97-AF65-F5344CB8AC3E}">
        <p14:creationId xmlns:p14="http://schemas.microsoft.com/office/powerpoint/2010/main" val="403281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government closed schools in response to the coronavirus and pushed for more remote working. 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93812" y="5777797"/>
            <a:ext cx="11377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https://yle.fi/uutiset/osasto/news/finland_closes_schools_declares_state_of_emergency_over_coronavirus/11260062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4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reasons that Schools in Finland are succeeding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youtu.be/UfmFIEh2QjU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0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you think finish leaders can cooperate more in the current environment?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938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 student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</a:t>
            </a:r>
            <a:r>
              <a:rPr lang="en-US" sz="3200" dirty="0"/>
              <a:t>emphasis on individual testing </a:t>
            </a:r>
            <a:endParaRPr lang="en-US" sz="3200" dirty="0" smtClean="0"/>
          </a:p>
          <a:p>
            <a:r>
              <a:rPr lang="en-US" sz="3200" dirty="0" smtClean="0"/>
              <a:t>no </a:t>
            </a:r>
            <a:r>
              <a:rPr lang="en-US" sz="3200" dirty="0"/>
              <a:t>regular national tests </a:t>
            </a:r>
            <a:endParaRPr lang="en-US" sz="3200" dirty="0" smtClean="0"/>
          </a:p>
          <a:p>
            <a:r>
              <a:rPr lang="en-US" sz="3200" dirty="0" smtClean="0"/>
              <a:t>No enhanced learning programs for the young, focusing on slow learning, valuing lifelong learning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8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Those who have the capacity to make decisions are encouraged to make them.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598468" y="548680"/>
            <a:ext cx="5040560" cy="646331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Distributed leadership</a:t>
            </a:r>
          </a:p>
        </p:txBody>
      </p:sp>
    </p:spTree>
    <p:extLst>
      <p:ext uri="{BB962C8B-B14F-4D97-AF65-F5344CB8AC3E}">
        <p14:creationId xmlns:p14="http://schemas.microsoft.com/office/powerpoint/2010/main" val="139337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844" y="3501008"/>
            <a:ext cx="9143538" cy="10668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At a teacher level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Success is through </a:t>
            </a:r>
            <a:br>
              <a:rPr lang="en-US" sz="4800" dirty="0" smtClean="0"/>
            </a:br>
            <a:r>
              <a:rPr lang="en-US" sz="9600" dirty="0" smtClean="0"/>
              <a:t>Trust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261764" y="5805264"/>
            <a:ext cx="10945216" cy="338554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600" dirty="0">
                <a:hlinkClick r:id="rId2"/>
              </a:rPr>
              <a:t>https://www.theguardian.com/teacher-network/2017/aug/09/worlds-best-school-system-trust-teachers-education-finland</a:t>
            </a: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4412" y="188640"/>
            <a:ext cx="6094413" cy="646331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foundation of Leadership</a:t>
            </a:r>
          </a:p>
        </p:txBody>
      </p:sp>
      <p:sp>
        <p:nvSpPr>
          <p:cNvPr id="8" name="Rectangle 7"/>
          <p:cNvSpPr/>
          <p:nvPr/>
        </p:nvSpPr>
        <p:spPr>
          <a:xfrm>
            <a:off x="261764" y="5343599"/>
            <a:ext cx="6329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 culture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of trust, co-operation and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8437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be a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Finnish teachers are drawn to the profession because of the regard in which it is held in helping bolster and build a wider social mission of economic prosperity, cultural creativity and social justice.</a:t>
            </a:r>
          </a:p>
        </p:txBody>
      </p:sp>
    </p:spTree>
    <p:extLst>
      <p:ext uri="{BB962C8B-B14F-4D97-AF65-F5344CB8AC3E}">
        <p14:creationId xmlns:p14="http://schemas.microsoft.com/office/powerpoint/2010/main" val="370018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764" y="5805264"/>
            <a:ext cx="10945216" cy="338554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600" dirty="0">
                <a:hlinkClick r:id="rId2"/>
              </a:rPr>
              <a:t>https://www.theguardian.com/teacher-network/2017/aug/09/worlds-best-school-system-trust-teachers-education-finland</a:t>
            </a: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49796" y="1124744"/>
            <a:ext cx="113052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121212"/>
                </a:solidFill>
                <a:latin typeface="Guardian Text Egyptian Web"/>
              </a:rPr>
              <a:t>Teachers </a:t>
            </a:r>
            <a:r>
              <a:rPr lang="en-US" sz="3200" dirty="0" smtClean="0">
                <a:solidFill>
                  <a:srgbClr val="121212"/>
                </a:solidFill>
                <a:latin typeface="Guardian Text Egyptian Web"/>
              </a:rPr>
              <a:t>given responsibility </a:t>
            </a:r>
          </a:p>
          <a:p>
            <a:r>
              <a:rPr lang="en-US" sz="3200" dirty="0">
                <a:solidFill>
                  <a:srgbClr val="121212"/>
                </a:solidFill>
                <a:latin typeface="Guardian Text Egyptian Web"/>
              </a:rPr>
              <a:t>F</a:t>
            </a:r>
            <a:r>
              <a:rPr lang="en-US" sz="3200" dirty="0" smtClean="0">
                <a:solidFill>
                  <a:srgbClr val="121212"/>
                </a:solidFill>
                <a:latin typeface="Guardian Text Egyptian Web"/>
              </a:rPr>
              <a:t>lexibility </a:t>
            </a:r>
            <a:r>
              <a:rPr lang="en-US" sz="3200" dirty="0">
                <a:solidFill>
                  <a:srgbClr val="121212"/>
                </a:solidFill>
                <a:latin typeface="Guardian Text Egyptian Web"/>
              </a:rPr>
              <a:t>in what and how they teach. </a:t>
            </a:r>
            <a:endParaRPr lang="en-US" sz="3200" dirty="0" smtClean="0">
              <a:solidFill>
                <a:srgbClr val="121212"/>
              </a:solidFill>
              <a:latin typeface="Guardian Text Egyptian Web"/>
            </a:endParaRPr>
          </a:p>
          <a:p>
            <a:r>
              <a:rPr lang="en-US" sz="3200" dirty="0" smtClean="0">
                <a:solidFill>
                  <a:srgbClr val="121212"/>
                </a:solidFill>
                <a:latin typeface="Guardian Text Egyptian Web"/>
              </a:rPr>
              <a:t>Performance </a:t>
            </a:r>
            <a:r>
              <a:rPr lang="en-US" sz="3200" dirty="0">
                <a:solidFill>
                  <a:srgbClr val="121212"/>
                </a:solidFill>
                <a:latin typeface="Guardian Text Egyptian Web"/>
              </a:rPr>
              <a:t>isn’t observed and graded. </a:t>
            </a:r>
            <a:endParaRPr lang="en-US" sz="3200" dirty="0" smtClean="0">
              <a:solidFill>
                <a:srgbClr val="121212"/>
              </a:solidFill>
              <a:latin typeface="Guardian Text Egyptian Web"/>
            </a:endParaRPr>
          </a:p>
          <a:p>
            <a:endParaRPr lang="en-US" sz="3200" dirty="0">
              <a:solidFill>
                <a:srgbClr val="121212"/>
              </a:solidFill>
              <a:latin typeface="Guardian Text Egyptian Web"/>
            </a:endParaRPr>
          </a:p>
          <a:p>
            <a:r>
              <a:rPr lang="en-US" sz="3200" dirty="0" smtClean="0">
                <a:solidFill>
                  <a:srgbClr val="121212"/>
                </a:solidFill>
                <a:latin typeface="Guardian Text Egyptian Web"/>
              </a:rPr>
              <a:t>Instead</a:t>
            </a:r>
            <a:r>
              <a:rPr lang="en-US" sz="3200" dirty="0">
                <a:solidFill>
                  <a:srgbClr val="121212"/>
                </a:solidFill>
                <a:latin typeface="Guardian Text Egyptian Web"/>
              </a:rPr>
              <a:t>, annual development discussions with school leaders provide feedback on a teacher’s own assessment of their strengths and weaknesses.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30116" y="5220489"/>
            <a:ext cx="8064896" cy="584775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Problems are solved through cooperation</a:t>
            </a:r>
          </a:p>
        </p:txBody>
      </p:sp>
    </p:spTree>
    <p:extLst>
      <p:ext uri="{BB962C8B-B14F-4D97-AF65-F5344CB8AC3E}">
        <p14:creationId xmlns:p14="http://schemas.microsoft.com/office/powerpoint/2010/main" val="340878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Must have been teachers before they take on the top job?</a:t>
            </a:r>
          </a:p>
          <a:p>
            <a:pPr marL="0" indent="0">
              <a:buNone/>
            </a:pPr>
            <a:r>
              <a:rPr lang="en-US" sz="4000" dirty="0" smtClean="0"/>
              <a:t>What are the advantages of this?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26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Strategic thinking and planning is done at a District level.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598468" y="548680"/>
            <a:ext cx="5040560" cy="646331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Steer rather than control</a:t>
            </a:r>
          </a:p>
        </p:txBody>
      </p:sp>
    </p:spTree>
    <p:extLst>
      <p:ext uri="{BB962C8B-B14F-4D97-AF65-F5344CB8AC3E}">
        <p14:creationId xmlns:p14="http://schemas.microsoft.com/office/powerpoint/2010/main" val="19757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ject planning overview presentation.potx" id="{0D6D6775-FC9F-484B-A889-C0FCD86449E3}" vid="{CBE6795F-D548-4056-89FC-5BC618C494F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planning overview presentation</Template>
  <TotalTime>342</TotalTime>
  <Words>594</Words>
  <Application>Microsoft Office PowerPoint</Application>
  <PresentationFormat>Custom</PresentationFormat>
  <Paragraphs>81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Guardian Text Egyptian Web</vt:lpstr>
      <vt:lpstr>Arial</vt:lpstr>
      <vt:lpstr>Calibri</vt:lpstr>
      <vt:lpstr>Wingdings</vt:lpstr>
      <vt:lpstr>Project planning overview presentation</vt:lpstr>
      <vt:lpstr>Schools in Finland</vt:lpstr>
      <vt:lpstr>Report </vt:lpstr>
      <vt:lpstr>At a student level</vt:lpstr>
      <vt:lpstr>Those who have the capacity to make decisions are encouraged to make them.</vt:lpstr>
      <vt:lpstr>At a teacher level   Success is through  Trust</vt:lpstr>
      <vt:lpstr>Why be a teacher</vt:lpstr>
      <vt:lpstr>PowerPoint Presentation</vt:lpstr>
      <vt:lpstr>Principals</vt:lpstr>
      <vt:lpstr>Strategic thinking and planning is done at a District level.</vt:lpstr>
      <vt:lpstr>In Finland, principals are responsible not only for their own schools but also for their districts.   There is shared management and supervision as well as evaluation and development of education planning. </vt:lpstr>
      <vt:lpstr>Aim – To become more successful and more scaleable  </vt:lpstr>
      <vt:lpstr>School leaders step beyond the boundaries of a school to influence the environment…..  What is environment?</vt:lpstr>
      <vt:lpstr>Effective networked organisations are able to learn continuously, not just as an aggregation of individuals, but also collectively as a group.</vt:lpstr>
      <vt:lpstr>Sustaining communities of schools: </vt:lpstr>
      <vt:lpstr>Moving towards co-operation:</vt:lpstr>
      <vt:lpstr>Providing leadership training and support:</vt:lpstr>
      <vt:lpstr>Sharing practice:</vt:lpstr>
      <vt:lpstr>Challenges</vt:lpstr>
      <vt:lpstr>Weaknesses</vt:lpstr>
      <vt:lpstr>Future Directions</vt:lpstr>
      <vt:lpstr>National Leadership</vt:lpstr>
      <vt:lpstr>Top 5 reasons that Schools in Finland are succeeding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in Finland</dc:title>
  <dc:creator>Chris</dc:creator>
  <cp:lastModifiedBy>Chris</cp:lastModifiedBy>
  <cp:revision>29</cp:revision>
  <dcterms:created xsi:type="dcterms:W3CDTF">2020-03-28T04:48:52Z</dcterms:created>
  <dcterms:modified xsi:type="dcterms:W3CDTF">2020-04-30T03:49:16Z</dcterms:modified>
</cp:coreProperties>
</file>